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40" r:id="rId2"/>
    <p:sldId id="337" r:id="rId3"/>
    <p:sldId id="336" r:id="rId4"/>
    <p:sldId id="341" r:id="rId5"/>
    <p:sldId id="343" r:id="rId6"/>
    <p:sldId id="342" r:id="rId7"/>
    <p:sldId id="344" r:id="rId8"/>
  </p:sldIdLst>
  <p:sldSz cx="9144000" cy="6858000" type="screen4x3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Χατζηγιάννης Εμμανουήλ" initials="ΧΕ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85787-D7B8-4312-A87B-EF89F32470DB}" type="datetimeFigureOut">
              <a:rPr lang="el-GR" smtClean="0"/>
              <a:pPr/>
              <a:t>25/10/2021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51098" y="9428242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09406-4903-4072-9D48-FD0C15EDB87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1183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F2128-99F8-4AE7-A7DD-D780D4FB38AB}" type="datetimeFigureOut">
              <a:rPr lang="el-GR" smtClean="0"/>
              <a:pPr/>
              <a:t>25/10/2021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FD467-2F79-4BE3-8F61-5EAA3505C7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9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25/10/2021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25/10/2021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25/10/2021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25/10/2021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25/10/2021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25/10/2021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25/10/2021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25/10/2021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25/10/2021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25/10/2021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7F28-EFBD-4EC8-A275-DAC5EF03B9DC}" type="datetimeFigureOut">
              <a:rPr lang="el-GR" smtClean="0"/>
              <a:pPr/>
              <a:t>25/10/2021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97F28-EFBD-4EC8-A275-DAC5EF03B9DC}" type="datetimeFigureOut">
              <a:rPr lang="el-GR" smtClean="0"/>
              <a:pPr/>
              <a:t>25/10/2021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22F2A-CE73-4C58-903F-9E6F77C6FAD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ΓΡΑΦΕΙΟ </a:t>
            </a:r>
            <a:r>
              <a:rPr lang="el-GR" dirty="0" err="1"/>
              <a:t>εναρξησ</a:t>
            </a:r>
            <a:r>
              <a:rPr lang="el-GR" dirty="0"/>
              <a:t> </a:t>
            </a:r>
            <a:r>
              <a:rPr lang="el-GR" dirty="0" err="1"/>
              <a:t>εργων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454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27584" y="4149080"/>
            <a:ext cx="7772400" cy="1758404"/>
          </a:xfrm>
        </p:spPr>
        <p:txBody>
          <a:bodyPr>
            <a:normAutofit fontScale="90000"/>
          </a:bodyPr>
          <a:lstStyle/>
          <a:p>
            <a:r>
              <a:rPr lang="el-GR" dirty="0" err="1"/>
              <a:t>Εναρξη</a:t>
            </a:r>
            <a:r>
              <a:rPr lang="el-GR" dirty="0"/>
              <a:t> </a:t>
            </a:r>
            <a:r>
              <a:rPr lang="el-GR" dirty="0" err="1"/>
              <a:t>εργου</a:t>
            </a:r>
            <a:r>
              <a:rPr lang="el-GR" dirty="0"/>
              <a:t> ΣΤΟ ΠΛΑΙΣΙΟ ΤΗΣ </a:t>
            </a:r>
            <a:r>
              <a:rPr lang="el-GR" dirty="0" err="1"/>
              <a:t>χρηματοδοτησησ</a:t>
            </a:r>
            <a:r>
              <a:rPr lang="el-GR" dirty="0"/>
              <a:t> «ΕΠΕΝΔΥΤΙΚΑ ΣΧΕΔΙΑ ΚΑΙΝΟΤΟΜΙΑΣ»</a:t>
            </a:r>
          </a:p>
        </p:txBody>
      </p:sp>
    </p:spTree>
    <p:extLst>
      <p:ext uri="{BB962C8B-B14F-4D97-AF65-F5344CB8AC3E}">
        <p14:creationId xmlns:p14="http://schemas.microsoft.com/office/powerpoint/2010/main" val="4193292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dirty="0"/>
              <a:t>ΕΝΑΡΞΗ ΕΡΓΟΥ ΣΤΟ ΠΛΑΙΣΙΟ ΤΗΣ ΧΡΗΜΑΤΟΔΟΤΗΣΗΣ «ΕΠΕΝΔΥΤΙΚΑ ΣΧΕΔΙΑ ΚΑΙΝΟΤΟΜΙΑΣ»</a:t>
            </a:r>
            <a:endParaRPr lang="el-GR" sz="2800" b="1" dirty="0"/>
          </a:p>
        </p:txBody>
      </p:sp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AD730FA7-F7B6-459E-B349-9DC21B9C6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71134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l-GR" sz="2400" b="1" dirty="0"/>
              <a:t>ΑΠΑΡΑΙΤΗΤΑ ΕΓΓΡΑΦΑ ΓΙΑ ΤΗΝ ΕΝΑΡΞΗ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Αίτημα Αποδοχής Διαχείρισης Έργου (έντυπο Δ1)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Απόφαση Ένταξης Έργου από τον ΕΦΕΠΑΕ (Ενδιάμεσος Φορέας Επιχειρησιακών Προγραμμάτων Ανταγωνιστικότητας &amp; Επιχειρηματικότητας) προς τον δικαιούχο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Τεχνικό Παράρτημα με σαφή και αναλυτική περιγραφή του προς εκτέλεση έργου, το χρονοδιάγραμμα και ο συνολικός προϋπολογισμός του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Προσύμφωνο Συνεργασίας υπογεγραμμένο από όλα τα συμβαλλόμενα μέρη</a:t>
            </a:r>
          </a:p>
        </p:txBody>
      </p:sp>
    </p:spTree>
    <p:extLst>
      <p:ext uri="{BB962C8B-B14F-4D97-AF65-F5344CB8AC3E}">
        <p14:creationId xmlns:p14="http://schemas.microsoft.com/office/powerpoint/2010/main" val="286042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dirty="0"/>
              <a:t>ΕΝΑΡΞΗ ΕΡΓΟΥ ΣΤΟ ΠΛΑΙΣΙΟ ΤΗΣ ΧΡΗΜΑΤΟΔΟΤΗΣΗΣ «ΕΠΕΝΔΥΤΙΚΑ ΣΧΕΔΙΑ ΚΑΙΝΟΤΟΜΙΑΣ»</a:t>
            </a:r>
            <a:endParaRPr lang="el-GR" sz="2800" b="1" dirty="0"/>
          </a:p>
        </p:txBody>
      </p:sp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AD730FA7-F7B6-459E-B349-9DC21B9C6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711349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60000"/>
              </a:lnSpc>
              <a:buNone/>
            </a:pPr>
            <a:endParaRPr lang="el-GR" sz="2400" b="1" dirty="0"/>
          </a:p>
          <a:p>
            <a:pPr marL="0" indent="0" algn="ctr">
              <a:lnSpc>
                <a:spcPct val="160000"/>
              </a:lnSpc>
              <a:buNone/>
            </a:pPr>
            <a:r>
              <a:rPr lang="el-GR" sz="2400" b="1" dirty="0"/>
              <a:t>Αποδοχή Διαχείρισης Έργου (έντυπο Δ1)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Διάρκεια:</a:t>
            </a:r>
          </a:p>
          <a:p>
            <a:pPr marL="0" indent="0">
              <a:buNone/>
            </a:pPr>
            <a:r>
              <a:rPr lang="el-GR" sz="2000" dirty="0"/>
              <a:t>    από 08/10/2021 (ημερομηνία έκδοσης Απόφασης ένταξης στη Δράση)</a:t>
            </a:r>
          </a:p>
          <a:p>
            <a:pPr marL="0" indent="0">
              <a:buNone/>
            </a:pPr>
            <a:r>
              <a:rPr lang="el-GR" sz="2000" dirty="0"/>
              <a:t>            07/10/2023 (24μήνες βάσει της 3</a:t>
            </a:r>
            <a:r>
              <a:rPr lang="el-GR" sz="2000" baseline="30000" dirty="0"/>
              <a:t>ης</a:t>
            </a:r>
            <a:r>
              <a:rPr lang="el-GR" sz="2000" dirty="0"/>
              <a:t> τροποποίησης της πρόσκλησης)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Τίτλος απαραίτητος στα Ελληνικά και στα Αγγλικά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Φύση Έργου: Ερευνητικό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Είδος Ερευνητικής Δραστηριότητας και Ερευνητική Περιοχή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Υποχρεωτική επιλογή ΝΑΙ ή ΌΧΙ σχετικά με την υποχρέωση έγκρισης ΕΗΔΕ και τη συμμετοχή σε ομάδα του ΚΕΔΕΚ 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05333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dirty="0"/>
              <a:t>ΕΝΑΡΞΗ ΕΡΓΟΥ ΣΤΟ ΠΛΑΙΣΙΟ ΤΗΣ ΧΡΗΜΑΤΟΔΟΤΗΣΗΣ «ΕΠΕΝΔΥΤΙΚΑ ΣΧΕΔΙΑ ΚΑΙΝΟΤΟΜΙΑΣ»</a:t>
            </a:r>
            <a:endParaRPr lang="el-GR" sz="2800" b="1" dirty="0"/>
          </a:p>
        </p:txBody>
      </p:sp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AD730FA7-F7B6-459E-B349-9DC21B9C6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711349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60000"/>
              </a:lnSpc>
              <a:buNone/>
            </a:pPr>
            <a:endParaRPr lang="el-GR" sz="2400" b="1" dirty="0"/>
          </a:p>
          <a:p>
            <a:pPr marL="0" indent="0" algn="ctr">
              <a:lnSpc>
                <a:spcPct val="160000"/>
              </a:lnSpc>
              <a:buNone/>
            </a:pPr>
            <a:r>
              <a:rPr lang="el-GR" sz="2400" b="1" dirty="0"/>
              <a:t>Αποδοχή Διαχείρισης Έργου (έντυπο Δ1)</a:t>
            </a:r>
          </a:p>
          <a:p>
            <a:pPr marL="0" indent="0" algn="ctr">
              <a:lnSpc>
                <a:spcPct val="160000"/>
              </a:lnSpc>
              <a:buNone/>
            </a:pPr>
            <a:endParaRPr lang="el-GR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sz="2000" dirty="0"/>
              <a:t>Σε περίπτωση που παραπάνω από ένα εργαστήρια του ΑΠΘ συμμετέχουν στην ίδια πρόταση θα πρέπει να κατατεθούν ισάριθμα  Δ1 από τους αντίστοιχους Επιστημονικούς Υπεύθυνους</a:t>
            </a:r>
          </a:p>
        </p:txBody>
      </p:sp>
    </p:spTree>
    <p:extLst>
      <p:ext uri="{BB962C8B-B14F-4D97-AF65-F5344CB8AC3E}">
        <p14:creationId xmlns:p14="http://schemas.microsoft.com/office/powerpoint/2010/main" val="272957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dirty="0"/>
              <a:t>ΕΝΑΡΞΗ ΕΡΓΟΥ ΣΤΟ ΠΛΑΙΣΙΟ ΤΗΣ ΧΡΗΜΑΤΟΔΟΤΗΣΗΣ «ΕΠΕΝΔΥΤΙΚΑ ΣΧΕΔΙΑ ΚΑΙΝΟΤΟΜΙΑΣ»</a:t>
            </a:r>
            <a:endParaRPr lang="el-GR" sz="2800" b="1" dirty="0"/>
          </a:p>
        </p:txBody>
      </p:sp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AD730FA7-F7B6-459E-B349-9DC21B9C6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711349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el-GR" sz="2400" b="1" dirty="0"/>
              <a:t>Έμμεσες Δαπάνες</a:t>
            </a:r>
          </a:p>
          <a:p>
            <a:pPr algn="just">
              <a:lnSpc>
                <a:spcPct val="160000"/>
              </a:lnSpc>
            </a:pPr>
            <a:r>
              <a:rPr lang="en-US" sz="2200" dirty="0"/>
              <a:t>H </a:t>
            </a:r>
            <a:r>
              <a:rPr lang="el-GR" sz="2200" dirty="0"/>
              <a:t>κράτηση των Γενικών </a:t>
            </a:r>
            <a:r>
              <a:rPr lang="el-GR" sz="2200" dirty="0" err="1"/>
              <a:t>Έξοδων</a:t>
            </a:r>
            <a:r>
              <a:rPr lang="el-GR" sz="2200" dirty="0"/>
              <a:t> </a:t>
            </a:r>
            <a:r>
              <a:rPr lang="el-GR" sz="2200"/>
              <a:t>θα γίνει </a:t>
            </a:r>
            <a:r>
              <a:rPr lang="el-GR" sz="2200" dirty="0"/>
              <a:t>σύμφωνα με το ονομαστικό ποσό των έμμεσων δαπανών βάσει Τεχνικού Παραρτήματος (Έγκριση ΣΥΝ.907/12-10-2021)</a:t>
            </a:r>
          </a:p>
          <a:p>
            <a:pPr algn="just">
              <a:lnSpc>
                <a:spcPct val="160000"/>
              </a:lnSpc>
            </a:pPr>
            <a:r>
              <a:rPr lang="el-GR" sz="2200" dirty="0"/>
              <a:t>Το τελικό ποσό της κράτησης θα οριστικοποιηθεί μετά την πιστοποίηση δαπανών προσωπικού σε ποσοστό 15% επί των άμεσων δαπανών του προσωπικού (βάσει των κανόνων του πλαισίου) </a:t>
            </a:r>
          </a:p>
          <a:p>
            <a:pPr marL="0" indent="0" algn="ctr">
              <a:lnSpc>
                <a:spcPct val="160000"/>
              </a:lnSpc>
              <a:buNone/>
            </a:pP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1675646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dirty="0"/>
              <a:t>ΕΝΑΡΞΗ ΕΡΓΟΥ ΣΤΟ ΠΛΑΙΣΙΟ ΤΗΣ ΧΡΗΜΑΤΟΔΟΤΗΣΗΣ «ΕΠΕΝΔΥΤΙΚΑ ΣΧΕΔΙΑ ΚΑΙΝΟΤΟΜΙΑΣ»</a:t>
            </a:r>
            <a:endParaRPr lang="el-GR" sz="2800" b="1" dirty="0"/>
          </a:p>
        </p:txBody>
      </p:sp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AD730FA7-F7B6-459E-B349-9DC21B9C6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711349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60000"/>
              </a:lnSpc>
              <a:buNone/>
            </a:pPr>
            <a:endParaRPr lang="el-GR" sz="2400" b="1" dirty="0"/>
          </a:p>
          <a:p>
            <a:pPr marL="0" indent="0" algn="ctr">
              <a:lnSpc>
                <a:spcPct val="160000"/>
              </a:lnSpc>
              <a:buNone/>
            </a:pPr>
            <a:r>
              <a:rPr lang="el-GR" sz="2400" b="1" dirty="0"/>
              <a:t>Συμφωνητικό Συνεργασίας </a:t>
            </a:r>
            <a:br>
              <a:rPr lang="el-GR" sz="2400" b="1" dirty="0"/>
            </a:br>
            <a:r>
              <a:rPr lang="el-GR" sz="2000" dirty="0"/>
              <a:t>Καταρτίζεται μετά την έγκριση του έργου μεταξύ των συμμετεχόντων φορέων και πρέπει να κατατεθεί αμέσως μετά την υπογραφή του και πριν την καταβολή της α’ δόσης επιχορήγησης</a:t>
            </a:r>
          </a:p>
          <a:p>
            <a:pPr marL="0" indent="0" algn="ctr">
              <a:lnSpc>
                <a:spcPct val="160000"/>
              </a:lnSpc>
              <a:buNone/>
            </a:pP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2757851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3333</TotalTime>
  <Words>310</Words>
  <Application>Microsoft Office PowerPoint</Application>
  <PresentationFormat>Προβολή στην οθόνη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ΓΡΑΦΕΙΟ εναρξησ εργων</vt:lpstr>
      <vt:lpstr>Εναρξη εργου ΣΤΟ ΠΛΑΙΣΙΟ ΤΗΣ χρηματοδοτησησ «ΕΠΕΝΔΥΤΙΚΑ ΣΧΕΔΙΑ ΚΑΙΝΟΤΟΜΙΑΣ»</vt:lpstr>
      <vt:lpstr>ΕΝΑΡΞΗ ΕΡΓΟΥ ΣΤΟ ΠΛΑΙΣΙΟ ΤΗΣ ΧΡΗΜΑΤΟΔΟΤΗΣΗΣ «ΕΠΕΝΔΥΤΙΚΑ ΣΧΕΔΙΑ ΚΑΙΝΟΤΟΜΙΑΣ»</vt:lpstr>
      <vt:lpstr>ΕΝΑΡΞΗ ΕΡΓΟΥ ΣΤΟ ΠΛΑΙΣΙΟ ΤΗΣ ΧΡΗΜΑΤΟΔΟΤΗΣΗΣ «ΕΠΕΝΔΥΤΙΚΑ ΣΧΕΔΙΑ ΚΑΙΝΟΤΟΜΙΑΣ»</vt:lpstr>
      <vt:lpstr>ΕΝΑΡΞΗ ΕΡΓΟΥ ΣΤΟ ΠΛΑΙΣΙΟ ΤΗΣ ΧΡΗΜΑΤΟΔΟΤΗΣΗΣ «ΕΠΕΝΔΥΤΙΚΑ ΣΧΕΔΙΑ ΚΑΙΝΟΤΟΜΙΑΣ»</vt:lpstr>
      <vt:lpstr>ΕΝΑΡΞΗ ΕΡΓΟΥ ΣΤΟ ΠΛΑΙΣΙΟ ΤΗΣ ΧΡΗΜΑΤΟΔΟΤΗΣΗΣ «ΕΠΕΝΔΥΤΙΚΑ ΣΧΕΔΙΑ ΚΑΙΝΟΤΟΜΙΑΣ»</vt:lpstr>
      <vt:lpstr>ΕΝΑΡΞΗ ΕΡΓΟΥ ΣΤΟ ΠΛΑΙΣΙΟ ΤΗΣ ΧΡΗΜΑΤΟΔΟΤΗΣΗΣ «ΕΠΕΝΔΥΤΙΚΑ ΣΧΕΔΙΑ ΚΑΙΝΟΤΟΜΙΑΣ»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skykal</dc:creator>
  <cp:lastModifiedBy>Δημητριάδου Ελευθερία</cp:lastModifiedBy>
  <cp:revision>183</cp:revision>
  <cp:lastPrinted>2017-11-29T10:50:08Z</cp:lastPrinted>
  <dcterms:created xsi:type="dcterms:W3CDTF">2012-05-04T06:03:46Z</dcterms:created>
  <dcterms:modified xsi:type="dcterms:W3CDTF">2021-10-25T14:04:52Z</dcterms:modified>
</cp:coreProperties>
</file>